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019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70" r:id="rId12"/>
    <p:sldId id="271" r:id="rId13"/>
    <p:sldId id="272" r:id="rId14"/>
    <p:sldId id="266" r:id="rId15"/>
    <p:sldId id="268" r:id="rId16"/>
    <p:sldId id="273" r:id="rId17"/>
    <p:sldId id="274" r:id="rId18"/>
    <p:sldId id="269" r:id="rId19"/>
    <p:sldId id="275" r:id="rId20"/>
    <p:sldId id="277" r:id="rId21"/>
    <p:sldId id="278" r:id="rId2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7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12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31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41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20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8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1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18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2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7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942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40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37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6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60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93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97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58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199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9/6/2025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715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9/6/2025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6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32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9/6/2025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30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211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99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98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8675659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463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11543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2814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524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36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73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177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34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79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6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644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029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812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9/6/2025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45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884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4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13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7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0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29759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89011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83088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05677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97053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9341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50248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982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58267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3835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4393169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0642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4125865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45160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02178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59274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60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09" r:id="rId3"/>
    <p:sldLayoutId id="2147483708" r:id="rId4"/>
    <p:sldLayoutId id="2147483707" r:id="rId5"/>
    <p:sldLayoutId id="2147483706" r:id="rId6"/>
    <p:sldLayoutId id="2147483705" r:id="rId7"/>
    <p:sldLayoutId id="2147483704" r:id="rId8"/>
    <p:sldLayoutId id="2147483703" r:id="rId9"/>
    <p:sldLayoutId id="2147483702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380B3-E270-4064-8D13-292A875F6C31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E274F5D-21DC-40EF-8DBA-AB9BB119E9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8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112F576-21E3-B9DF-6057-F3DAB35DA305}"/>
              </a:ext>
            </a:extLst>
          </p:cNvPr>
          <p:cNvSpPr txBox="1"/>
          <p:nvPr/>
        </p:nvSpPr>
        <p:spPr>
          <a:xfrm>
            <a:off x="678611" y="741871"/>
            <a:ext cx="10834777" cy="99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INFORME DE PROBLEMA 3: COMPUTACIÓN EVOLUTIVA PARA ASIGNAR GATES A VUELOS POR LLEGAR EN AEROPUERTO</a:t>
            </a:r>
            <a:endParaRPr lang="es-P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F5094B-00EB-627B-865D-A083E49C90B5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912BFB20-D4B3-8999-0D84-0768D73FAC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BFE453D-51A1-4EC3-E7CD-BFD96760E47F}"/>
              </a:ext>
            </a:extLst>
          </p:cNvPr>
          <p:cNvSpPr txBox="1"/>
          <p:nvPr/>
        </p:nvSpPr>
        <p:spPr>
          <a:xfrm>
            <a:off x="1431985" y="2448751"/>
            <a:ext cx="2402458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GRUPO </a:t>
            </a:r>
            <a:r>
              <a:rPr lang="es-MX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N°</a:t>
            </a:r>
            <a:r>
              <a:rPr lang="es-MX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7</a:t>
            </a:r>
            <a:endParaRPr lang="es-P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BCB5463-74A9-1BF3-F798-523A415756D3}"/>
              </a:ext>
            </a:extLst>
          </p:cNvPr>
          <p:cNvSpPr txBox="1"/>
          <p:nvPr/>
        </p:nvSpPr>
        <p:spPr>
          <a:xfrm>
            <a:off x="1431985" y="3565664"/>
            <a:ext cx="7096663" cy="166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INTEGRANTES: Juan José Quispe Soto</a:t>
            </a:r>
            <a:endParaRPr lang="es-P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832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Luis Alonso Cevallos López</a:t>
            </a:r>
            <a:endParaRPr lang="es-P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832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Gary Alexis Grentz Arana</a:t>
            </a:r>
            <a:endParaRPr lang="es-P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Avión blanco y gris en el aeropuerto durante el día">
            <a:extLst>
              <a:ext uri="{FF2B5EF4-FFF2-40B4-BE49-F238E27FC236}">
                <a16:creationId xmlns:a16="http://schemas.microsoft.com/office/drawing/2014/main" id="{6CD09A9F-9C86-3987-D3F9-A8AFD52C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763" y="1864742"/>
            <a:ext cx="3007477" cy="48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3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C001-D0EC-8E8C-8B0F-2A5F61ECC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DC96D24-7083-82F4-DED6-29BE81BB8FD3}"/>
              </a:ext>
            </a:extLst>
          </p:cNvPr>
          <p:cNvSpPr txBox="1"/>
          <p:nvPr/>
        </p:nvSpPr>
        <p:spPr>
          <a:xfrm>
            <a:off x="914394" y="1431329"/>
            <a:ext cx="1050698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eriod" startAt="3"/>
            </a:pPr>
            <a:r>
              <a:rPr lang="es-P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Experimento y resultados.</a:t>
            </a:r>
          </a:p>
          <a:p>
            <a:pPr algn="just"/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Se realizó experimentos para evaluar el algoritmo: 10 corridas en modo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5 	en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Probamos con y sin mutación, comparando contra la versión base.</a:t>
            </a:r>
          </a:p>
          <a:p>
            <a:pPr algn="just"/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  </a:t>
            </a:r>
            <a:r>
              <a:rPr lang="es-P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</a:t>
            </a:r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Experimental: </a:t>
            </a:r>
          </a:p>
          <a:p>
            <a:pPr algn="just"/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3.1.1. Datos Usados: 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Datos generados aleatoriamente según los criterios de 30 vuelos con 1-100 pasajeros y 	tiempos de llegada y salida. </a:t>
            </a: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Método: función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random.randint</a:t>
            </a: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173A68-6FD4-AC4C-4069-556FDCAC6EBE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00F61A18-AF13-4E86-C5F8-1E7242FB31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A6E7-A1E8-9BAD-2CAC-FCF4DC0AB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E444123-6B4C-6D3F-F98E-5958A349F0AC}"/>
              </a:ext>
            </a:extLst>
          </p:cNvPr>
          <p:cNvSpPr txBox="1"/>
          <p:nvPr/>
        </p:nvSpPr>
        <p:spPr>
          <a:xfrm>
            <a:off x="914394" y="596290"/>
            <a:ext cx="1050698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3.1.2.	Métricas de Evaluación: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El fitness es la eficiencia ( pasajeros / tiempo de desembarco)  mejor si 		              bajan rápido).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Puntuación es maximizar pasajeros y minimizar tiempo considerando 		              dominancia para generar la curva Pareto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3.1.3.	Parámetros y Estrategia de Validación: 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Experimentos planificados: En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10 corridas por configuración (sin mutación, 	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mut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0.1/0.2/0.5) con pop 50 y 50 gens; validamos con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fitness final y curvas. 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En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5 corridas con pop 50 y 100 gens; validamos tamaño Pareto, rango y 	superposición. Probamos operadores new vs base, con corridas independientes y 	promedios para estadística.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E560DA-DA08-1094-9DA7-D9A10D65A0AE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48C72D43-8826-A010-C9F3-14952D4BED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71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E7B5-CE21-89BB-5E0F-274A6651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E0878A6-15F2-717B-ED97-59420875A2DA}"/>
              </a:ext>
            </a:extLst>
          </p:cNvPr>
          <p:cNvSpPr txBox="1"/>
          <p:nvPr/>
        </p:nvSpPr>
        <p:spPr>
          <a:xfrm>
            <a:off x="914394" y="596290"/>
            <a:ext cx="1050698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3.1.4.	Experimentos Planificados</a:t>
            </a:r>
          </a:p>
          <a:p>
            <a:pPr algn="just"/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3.1.4.1. ¿El Enfoque Desarrollado Resuelve Siempre el Problema?: 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Sí, el enfoque siempre genera asignaciones únicas de vuelos y gates.</a:t>
            </a: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El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logra alta eficiencia (7.9 promedio), y el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ofrece 			buenos balances en el frente de Pareto No es siempre óptimo por el azar, pero 			consistente en 5 ejecuciones.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3.1.4.2.  ¿Qué Tan Eficientemente Lo Resuelven?: </a:t>
            </a:r>
          </a:p>
          <a:p>
            <a:pPr algn="just"/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El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enfocado en eficiencia) mejora un 40% (de 5.5 a 7.9).</a:t>
            </a:r>
          </a:p>
          <a:p>
            <a:pPr algn="just"/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El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halla 40 puntos Pareto El programa es eficiente para 30 aviones y 		10 puertas.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07B61C-78BE-539E-1FA5-4A9DDF73EC73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4C2A09F0-8D9E-A5B9-1597-DDBCEDB4E9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3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7B60-54EF-BE50-B213-C1BF99A5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370EC7F2-9F9F-833B-4D62-1B110C87E1F8}"/>
              </a:ext>
            </a:extLst>
          </p:cNvPr>
          <p:cNvSpPr txBox="1"/>
          <p:nvPr/>
        </p:nvSpPr>
        <p:spPr>
          <a:xfrm>
            <a:off x="1155936" y="699808"/>
            <a:ext cx="1002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Figura 2: Curva Fitness Mono (Sube de 5.5 a 7.9)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625835A-0023-AF25-AFDF-7E17CFCE09C0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5E6F0EA8-7249-7EC7-00C0-DC42DE5BDC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73D9D8-2809-C8D1-5E61-7DD719A9E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03" y="1335286"/>
            <a:ext cx="7050594" cy="5396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657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2F446-253C-E050-D904-0D957D07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5CCAC5E-04DF-7715-2CA6-419E2BE4EF47}"/>
              </a:ext>
            </a:extLst>
          </p:cNvPr>
          <p:cNvSpPr txBox="1"/>
          <p:nvPr/>
        </p:nvSpPr>
        <p:spPr>
          <a:xfrm>
            <a:off x="914394" y="882688"/>
            <a:ext cx="10506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Figura 3: Curva Pareto con el mejor Mono objetivo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2A540A-4B89-F9C0-DE6D-5A146A25FAB0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8F935D85-EC11-CCBF-B286-4960062A0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B6334D9-88D0-F286-C675-407FA2D0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676" y="1623137"/>
            <a:ext cx="6512478" cy="51089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753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2C6C-2410-F7E6-6ACA-7DE11BFF5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75186D0-8B6D-BD40-ABD2-CD256BD85389}"/>
              </a:ext>
            </a:extLst>
          </p:cNvPr>
          <p:cNvSpPr txBox="1"/>
          <p:nvPr/>
        </p:nvSpPr>
        <p:spPr>
          <a:xfrm>
            <a:off x="914394" y="1271539"/>
            <a:ext cx="105069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3.1.4.3.  ¿Cuál Es el Desempeño Comparado con Otros Modelos?: 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Comparado con la base: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logra 7.90 vs 7.45 base (6% más alto, válido sin reps).</a:t>
            </a:r>
          </a:p>
          <a:p>
            <a:pPr marL="800100" lvl="1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Multi vs mono: Multi da opciones Pareto en el cual el máximo mono esta muy próximo.</a:t>
            </a:r>
          </a:p>
          <a:p>
            <a:pPr marL="800100" lvl="1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1"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3.1.4.4.  ¿Cómo Influyen los Parámetros del Enfoque en su Desempeño?: </a:t>
            </a:r>
          </a:p>
          <a:p>
            <a:pPr marL="0" lvl="1"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1"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La mutación de 0.2 es la mejor (da un fitness mas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eficienciente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 Con 100 generaciones, el 	Frente Pareto se hace más denso (con más puntos buenos). Una población de 50 	individuos (soluciones candidatas) es suficiente. </a:t>
            </a:r>
          </a:p>
          <a:p>
            <a:pPr marL="0" lvl="1"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Los parámetros influyen así la mutación alta da resultados inestables y la baja 	estancamiento.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D3AABC-8F42-165D-CB13-4958CF057959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DC3EBC68-F0D1-0735-BC63-041CE79391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9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E4B96-E980-8C6B-6353-FBAEDC4AD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DA2A222-C82A-375A-8BE4-3C32E6CBA599}"/>
              </a:ext>
            </a:extLst>
          </p:cNvPr>
          <p:cNvSpPr txBox="1"/>
          <p:nvPr/>
        </p:nvSpPr>
        <p:spPr>
          <a:xfrm>
            <a:off x="1147085" y="2066497"/>
            <a:ext cx="1050698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3.2.	Resultados y discusión.</a:t>
            </a:r>
          </a:p>
          <a:p>
            <a:pPr algn="just"/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3.2.1.	Análisis de Resultados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la mutación 0.2 es mejor (tabla parámetros). Figura 4 muestra subida 	rápida inicial, luego plana (estancamiento).</a:t>
            </a:r>
          </a:p>
          <a:p>
            <a:pPr algn="just"/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En multiobjetivo (equilibra metas, Punto 6), Pareto promedio 40 puntos (Figura 5).</a:t>
            </a: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Trade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-off: +100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pax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+400 min tiempo desembarco.</a:t>
            </a:r>
          </a:p>
          <a:p>
            <a:pPr algn="just"/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46A310-ED5E-EFD6-A4CF-26DF21C7FAA2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F1A55B7F-7A6E-DBDD-B648-816FC9ABEE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4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E7405-294F-3880-3713-84832027C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C51E915A-99EE-5CB9-538C-89561F918C2A}"/>
              </a:ext>
            </a:extLst>
          </p:cNvPr>
          <p:cNvSpPr txBox="1"/>
          <p:nvPr/>
        </p:nvSpPr>
        <p:spPr>
          <a:xfrm>
            <a:off x="914394" y="699808"/>
            <a:ext cx="10506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Figura 4: Tabla de Parámetros y fitness Mono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1AF2763-116F-A7BE-B670-DC8BF1CD86B4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40B78712-3CDC-5598-1234-E42E7352D8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945D5B-3481-58E7-3069-FC8A75E5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781" y="1566941"/>
            <a:ext cx="6818642" cy="47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0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9D7E-25C1-6D41-8451-6B3DCA78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5EC6D592-0DD1-5F5E-0F3D-EB19FFA76BAB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13637F41-1B52-638F-DE3A-60FF6F9A4A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FA9828-16E1-D120-D366-A8047AEF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406" y="1069544"/>
            <a:ext cx="9707188" cy="56330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C8F4DC1-7D6C-5833-253B-D6139E530DB4}"/>
              </a:ext>
            </a:extLst>
          </p:cNvPr>
          <p:cNvSpPr txBox="1"/>
          <p:nvPr/>
        </p:nvSpPr>
        <p:spPr>
          <a:xfrm>
            <a:off x="914394" y="699808"/>
            <a:ext cx="10506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Figura 5: Tabla de Parámetros de Multiobjetivo</a:t>
            </a:r>
          </a:p>
        </p:txBody>
      </p:sp>
    </p:spTree>
    <p:extLst>
      <p:ext uri="{BB962C8B-B14F-4D97-AF65-F5344CB8AC3E}">
        <p14:creationId xmlns:p14="http://schemas.microsoft.com/office/powerpoint/2010/main" val="275903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BECC-641D-7DD9-FE64-DE7DEDF13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164118D-74B1-E02B-A3BD-2E06EF038918}"/>
              </a:ext>
            </a:extLst>
          </p:cNvPr>
          <p:cNvSpPr txBox="1"/>
          <p:nvPr/>
        </p:nvSpPr>
        <p:spPr>
          <a:xfrm>
            <a:off x="1006408" y="968613"/>
            <a:ext cx="1050698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	Conclusiones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algoritmo genético corregido resuelve bien la asignación de aviones a puertas sin repetir, mejorando la eficiencia más del 40%, cumpliendo nuestra idea inicial.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modo simple (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enfocado en eficiencia) es rápido y efectivo, pero el modo avanzado (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que balancea pasajeros y tiempo) es mejor para el mundo real con más opciones.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operadores ajustados aseguran validez sin repeticiones.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Parámetros ideales: mutación 0.2 y 100 generaciones dan buenos resultados.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modo multi es más flexible y superior por sus múltiples opciones.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ED4883-8262-DB37-A603-154CA4BAA6BC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31195301-B447-41E0-E30C-9B8AF4D6D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4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D894A-9080-F30A-EAB2-1B1D9BCC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2733024-C345-4737-341D-CD40E4151CBC}"/>
              </a:ext>
            </a:extLst>
          </p:cNvPr>
          <p:cNvSpPr txBox="1"/>
          <p:nvPr/>
        </p:nvSpPr>
        <p:spPr>
          <a:xfrm>
            <a:off x="1524001" y="1400686"/>
            <a:ext cx="2909978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RESUMEN</a:t>
            </a:r>
            <a:endParaRPr lang="es-P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C76FCD6-7ECB-2512-BBCD-0B352A64612C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A11B74CE-BE94-355A-2F65-3236A2E6E5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B1343E1-2C8B-9EE1-C6DE-3CB1D42D5577}"/>
              </a:ext>
            </a:extLst>
          </p:cNvPr>
          <p:cNvSpPr txBox="1"/>
          <p:nvPr/>
        </p:nvSpPr>
        <p:spPr>
          <a:xfrm>
            <a:off x="1276708" y="2353450"/>
            <a:ext cx="97004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trabajo soluciona la asignación de vuelos a gates en aeropuertos para evitar 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delays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usando computación evolutiva (un juego donde ideas evolucionan) con un algoritmo genético (AG) que asegura vuelos y gates únicos. </a:t>
            </a:r>
          </a:p>
          <a:p>
            <a:pPr marL="285750" indent="-28575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Probamos modos mono (maximizar eficiencia) y multi (balancear pasajeros y tiempo) con 30 vuelos y 10 gates ficticios, mejorando eficiencia 40% y ofreciendo opciones flexibles. Conclusión: el modo multi es ideal por su versatilidad, y operadores corrigen errores como duplicados.</a:t>
            </a:r>
          </a:p>
        </p:txBody>
      </p:sp>
    </p:spTree>
    <p:extLst>
      <p:ext uri="{BB962C8B-B14F-4D97-AF65-F5344CB8AC3E}">
        <p14:creationId xmlns:p14="http://schemas.microsoft.com/office/powerpoint/2010/main" val="1541807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AA95-AD0C-86AF-4C1C-6983B1212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92766CA0-1CB5-6632-F2CD-6B9187514C51}"/>
              </a:ext>
            </a:extLst>
          </p:cNvPr>
          <p:cNvSpPr txBox="1"/>
          <p:nvPr/>
        </p:nvSpPr>
        <p:spPr>
          <a:xfrm>
            <a:off x="1006408" y="1259175"/>
            <a:ext cx="105069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algn="just">
              <a:buAutoNum type="arabicPeriod" startAt="5"/>
            </a:pPr>
            <a:r>
              <a:rPr lang="es-P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Sugerencias</a:t>
            </a:r>
          </a:p>
          <a:p>
            <a:pPr algn="just"/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 el modo multiobjetivo (NSGA-II) para obtener opciones equilibradas (Frente Pareto) que el gerente elija según la situación (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ej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prisa = menos tiempo).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pruebas rápidas, usa el modo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enfocado solo en eficiencia.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Agrega una penalización (multa) por solapamientos (choques de horarios en un mismo gate).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Otros usos: </a:t>
            </a:r>
          </a:p>
          <a:p>
            <a:pPr algn="just"/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Asignar personal o equipaje con AG, añadir metas como costo de combustible, o usar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neuroevolución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predecir retrasos.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2F4DD3-C60D-5C2D-F079-D3961185AA69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DE4273DA-6280-E551-22D8-6E2A3E6524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5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72347-9C9E-14AB-E37A-7680329F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3A216DB-8925-CA07-E6BE-FC8296780F76}"/>
              </a:ext>
            </a:extLst>
          </p:cNvPr>
          <p:cNvSpPr txBox="1"/>
          <p:nvPr/>
        </p:nvSpPr>
        <p:spPr>
          <a:xfrm>
            <a:off x="1276708" y="1089991"/>
            <a:ext cx="10005222" cy="1267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s-P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INTRODUCCIÓN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1.1 Descripción del problema:</a:t>
            </a:r>
            <a:endParaRPr lang="es-PE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A8D5EFA-0AEF-0E50-C5C8-58FC52A61F0D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3AD8C9AD-547F-9FD5-8555-A0ACD1BD2C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9B06248-DE5E-3EF3-219F-0C47937789EB}"/>
              </a:ext>
            </a:extLst>
          </p:cNvPr>
          <p:cNvSpPr txBox="1"/>
          <p:nvPr/>
        </p:nvSpPr>
        <p:spPr>
          <a:xfrm>
            <a:off x="1276708" y="2943409"/>
            <a:ext cx="97004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problema es asignar más aviones que puertas (gates), con tipos como mangas (rápidas) y zonas remotas (lentas pero para grandes), maximizando eficiencia (pasajeros por tiempo). </a:t>
            </a:r>
          </a:p>
          <a:p>
            <a:pPr marL="285750" indent="-28575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 clave porque 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delays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congestión cuestan millones, y una buena asignación puede ahorrar 20-30%. </a:t>
            </a:r>
          </a:p>
          <a:p>
            <a:pPr marL="285750" indent="-28575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Otros usan algoritmos genéticos (AG, que evolucionan ideas), pero ignoran duplicados o solapamientos; nosotros mejoramos con reglas únicas y balances multi.</a:t>
            </a:r>
          </a:p>
        </p:txBody>
      </p:sp>
    </p:spTree>
    <p:extLst>
      <p:ext uri="{BB962C8B-B14F-4D97-AF65-F5344CB8AC3E}">
        <p14:creationId xmlns:p14="http://schemas.microsoft.com/office/powerpoint/2010/main" val="171513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F677-DFDF-31AF-5429-9588EB870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6E70D8BB-862D-12A6-4DC4-702468C94488}"/>
              </a:ext>
            </a:extLst>
          </p:cNvPr>
          <p:cNvSpPr txBox="1"/>
          <p:nvPr/>
        </p:nvSpPr>
        <p:spPr>
          <a:xfrm>
            <a:off x="1276708" y="1484178"/>
            <a:ext cx="9700423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1.2.	Hipótesis del problema</a:t>
            </a:r>
            <a:endParaRPr lang="es-PE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407599-1A2C-0605-6DB2-59FC011CBFEC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E2A12EA3-48F6-E8B9-BE70-FF31BD0312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F15727C-E1A7-F772-006F-F1A7EB865B5F}"/>
              </a:ext>
            </a:extLst>
          </p:cNvPr>
          <p:cNvSpPr txBox="1"/>
          <p:nvPr/>
        </p:nvSpPr>
        <p:spPr>
          <a:xfrm>
            <a:off x="1276708" y="2748937"/>
            <a:ext cx="970042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AG corregido (con operadores únicos) asignará vuelos a gates mejor que el código base defectuoso. </a:t>
            </a:r>
          </a:p>
          <a:p>
            <a:pPr marL="285750" indent="-28575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Usando operadores nuevos para evitar repeticiones, modos mono (máxima eficiencia) y multi (balance 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pax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/tiempo con NSGA-II).</a:t>
            </a:r>
          </a:p>
          <a:p>
            <a:pPr marL="285750" indent="-28575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Realizando 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asignaciones válidas, 30-50% más eficientes, 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usando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multi opciones Pareto; multi superará a mono por su realismo.</a:t>
            </a:r>
          </a:p>
        </p:txBody>
      </p:sp>
    </p:spTree>
    <p:extLst>
      <p:ext uri="{BB962C8B-B14F-4D97-AF65-F5344CB8AC3E}">
        <p14:creationId xmlns:p14="http://schemas.microsoft.com/office/powerpoint/2010/main" val="306128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A6F9-8624-BABD-68AC-800713FB8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A29209C2-B2F2-15BF-9674-747E1F22E294}"/>
              </a:ext>
            </a:extLst>
          </p:cNvPr>
          <p:cNvSpPr txBox="1"/>
          <p:nvPr/>
        </p:nvSpPr>
        <p:spPr>
          <a:xfrm>
            <a:off x="1276708" y="874455"/>
            <a:ext cx="992037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PE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Metodología</a:t>
            </a:r>
          </a:p>
          <a:p>
            <a:pPr lvl="0"/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 Enfoque propuesto:</a:t>
            </a:r>
          </a:p>
          <a:p>
            <a:endParaRPr lang="es-PE" sz="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2.1.1 Descripción de estados / individuos: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BF6170-9EF8-F4EF-3C6A-FA571D563012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07DC2BE0-0207-9892-D7CA-DF2EA3FE4E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418CE87-46EA-33C2-AF24-1C6F281180E1}"/>
              </a:ext>
            </a:extLst>
          </p:cNvPr>
          <p:cNvSpPr txBox="1"/>
          <p:nvPr/>
        </p:nvSpPr>
        <p:spPr>
          <a:xfrm>
            <a:off x="1245788" y="2754228"/>
            <a:ext cx="97004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"individuo" (una posible solución) es una lista de 10 vuelos únicos (de 30 totales) asignados a 10 gates únicos. </a:t>
            </a:r>
          </a:p>
          <a:p>
            <a:pPr marL="285750" indent="-285750" algn="just">
              <a:buFontTx/>
              <a:buChar char="-"/>
            </a:pPr>
            <a:endParaRPr lang="es-P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Flights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(aviones con pasajeros y horarios) y gates (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Sleeve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Zone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 distancia, velocidad y capacidad) se emparejan sin repetir, usando un pool (reserva de todos). </a:t>
            </a:r>
          </a:p>
          <a:p>
            <a:pPr algn="just"/>
            <a:endParaRPr lang="es-P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E481D59-8B3D-E0D0-911E-7460922386E3}"/>
              </a:ext>
            </a:extLst>
          </p:cNvPr>
          <p:cNvSpPr txBox="1"/>
          <p:nvPr/>
        </p:nvSpPr>
        <p:spPr>
          <a:xfrm>
            <a:off x="1135809" y="5064888"/>
            <a:ext cx="9920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PE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Flights [0,3,5,2], Gates [3,2,1,0] significa vuelo 0 en gate 3</a:t>
            </a:r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5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7FE0-D5B2-A198-4020-EB4547D4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9D62B98-1839-82F3-E32B-445111EC8324}"/>
              </a:ext>
            </a:extLst>
          </p:cNvPr>
          <p:cNvSpPr txBox="1"/>
          <p:nvPr/>
        </p:nvSpPr>
        <p:spPr>
          <a:xfrm>
            <a:off x="1489492" y="1386209"/>
            <a:ext cx="1002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2.1.2.	Comportamiento entrada/salida de los enfoques.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BFCB20-D74F-5D80-39D5-3BC028C1BB4A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ADBE0232-5B23-9484-C52B-BBCC646C27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D87D0F7-B422-B84A-3629-230A8CC5628E}"/>
              </a:ext>
            </a:extLst>
          </p:cNvPr>
          <p:cNvSpPr txBox="1"/>
          <p:nvPr/>
        </p:nvSpPr>
        <p:spPr>
          <a:xfrm>
            <a:off x="1276708" y="2343896"/>
            <a:ext cx="98686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Entrada: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30 vuelos y 10 gates generados al azar con detalles como pasajeros (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pax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y tiempos, usando parámetros: población (pop) 50, generaciones (gens) 100, mutación (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mut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0.2.</a:t>
            </a:r>
          </a:p>
          <a:p>
            <a:pPr marL="285750" indent="-285750" algn="just">
              <a:buFontTx/>
              <a:buChar char="-"/>
            </a:pPr>
            <a:endParaRPr lang="es-PE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Salida: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 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Mono-objetivo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 1 solución con máxima eficiencia</a:t>
            </a: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-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ulti-objetivo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 lista de opciones (Pareto) con [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pax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tiempo].</a:t>
            </a:r>
          </a:p>
          <a:p>
            <a:pPr marL="285750" indent="-28575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Comportamiento: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 algoritmo genético (AG) empieza al azar, evoluciona </a:t>
            </a:r>
            <a:r>
              <a:rPr lang="es-PE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cruzandose</a:t>
            </a:r>
            <a:r>
              <a:rPr lang="es-PE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mutando, evalúa la calidad (fitness), y dependiendo del enfoque selecciona asignaciones únicas.</a:t>
            </a:r>
          </a:p>
        </p:txBody>
      </p:sp>
    </p:spTree>
    <p:extLst>
      <p:ext uri="{BB962C8B-B14F-4D97-AF65-F5344CB8AC3E}">
        <p14:creationId xmlns:p14="http://schemas.microsoft.com/office/powerpoint/2010/main" val="98153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28191-38BF-4026-6816-7C70E740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C2C076B-4318-B3B9-6F63-726EFD93A690}"/>
              </a:ext>
            </a:extLst>
          </p:cNvPr>
          <p:cNvSpPr txBox="1"/>
          <p:nvPr/>
        </p:nvSpPr>
        <p:spPr>
          <a:xfrm>
            <a:off x="1242202" y="1166842"/>
            <a:ext cx="1002389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2.1.3.	Operadores/Funciones Desarrolladas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Desarrollamos operadores "personalizados" para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fix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bugs (duplicados). No genéricos  	adaptados a gates/vuelos.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	2.1.3.1. Cruzamiento (</a:t>
            </a:r>
            <a:r>
              <a:rPr lang="es-P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crossover_new</a:t>
            </a:r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Combina dos "padres" (soluciones) creando "hijos" que heredan parejas 		vuelo-puerta únicas, prefiriendo asignaciones de los padres.</a:t>
            </a: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Si hay repeticiones, reemplaza o intercambia puertas. Asegura unicidad (sin 		duplicados), adaptado para evitar choques en asignaciones.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0C84066-A251-6D42-205A-D22C08895C73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BBD32A6C-BDF0-919B-1AB4-668BD44D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1077F-6214-BBA0-F973-8430972D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F8571BC-BD0F-4377-5C3A-94DB3BAB3220}"/>
              </a:ext>
            </a:extLst>
          </p:cNvPr>
          <p:cNvSpPr txBox="1"/>
          <p:nvPr/>
        </p:nvSpPr>
        <p:spPr>
          <a:xfrm>
            <a:off x="1155936" y="768820"/>
            <a:ext cx="10023896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2.1.3.2. Mutación (</a:t>
            </a:r>
            <a:r>
              <a:rPr lang="es-P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mutate</a:t>
            </a:r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La mutación altera un vuelo (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avión con pasajeros y horarios) o puerta (gate, 	lugar de aparcamiento) en niveles separados. </a:t>
            </a:r>
          </a:p>
          <a:p>
            <a:pPr marL="342900" indent="-342900" algn="just">
              <a:buFontTx/>
              <a:buChar char="-"/>
            </a:pPr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Elige nuevos no usados para evitar repeticiones; si es puerta, selecciona disponible o 	intercambia (swap, cambiar de lugar) para unicidad. Explora ideas como más pasajeros 	o menos tiempo (time, duración de bajar).</a:t>
            </a:r>
          </a:p>
          <a:p>
            <a:pPr marL="342900" indent="-342900" algn="just">
              <a:buFontTx/>
              <a:buChar char="-"/>
            </a:pPr>
            <a:endParaRPr lang="es-PE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2.1.3.3. Fitness Multi:</a:t>
            </a:r>
          </a:p>
          <a:p>
            <a:pPr algn="just"/>
            <a:endParaRPr lang="es-P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Calcula suma de </a:t>
            </a:r>
            <a:r>
              <a:rPr lang="es-PE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pax</a:t>
            </a:r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(pasajeros totales en vuelos elegidos) y time (tiempo de 	desembarco negativo, para convertir minimización en maximización). </a:t>
            </a:r>
          </a:p>
          <a:p>
            <a:pPr algn="just"/>
            <a:endParaRPr lang="es-P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P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Adaptado para maximizar pasajeros y minimizar tiempo total de bajada.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BC5CB4-C8EE-5F3E-5C10-D3605C6E025D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C8DF2CFC-494A-A25F-CFA4-FDCD0D985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BB131-FB3B-B65D-2FBC-ACC51BEEC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CA20881-F41A-0027-53A7-0A42B319A404}"/>
              </a:ext>
            </a:extLst>
          </p:cNvPr>
          <p:cNvSpPr txBox="1"/>
          <p:nvPr/>
        </p:nvSpPr>
        <p:spPr>
          <a:xfrm>
            <a:off x="1084052" y="585852"/>
            <a:ext cx="1002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Figura 1: Ejemplo Individuo – Lista </a:t>
            </a:r>
            <a:r>
              <a:rPr lang="es-PE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flights</a:t>
            </a:r>
            <a:r>
              <a:rPr lang="es-P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/gates: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B0D07C-B243-3A2E-DF99-96D40E9053D4}"/>
              </a:ext>
            </a:extLst>
          </p:cNvPr>
          <p:cNvSpPr txBox="1"/>
          <p:nvPr/>
        </p:nvSpPr>
        <p:spPr>
          <a:xfrm>
            <a:off x="306237" y="125885"/>
            <a:ext cx="7750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cap="all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CURSO: Optimización industrial con Computación Evolutiva</a:t>
            </a:r>
            <a:endParaRPr lang="es-PE" sz="200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5C19F55E-8733-650C-3976-CA8D0B53F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131" y="149092"/>
            <a:ext cx="1072515" cy="35369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282276F-C09F-B643-65EF-CAB14533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33" y="1047517"/>
            <a:ext cx="8291306" cy="56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11459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ppt/theme/theme2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</TotalTime>
  <Words>1602</Words>
  <Application>Microsoft Office PowerPoint</Application>
  <PresentationFormat>Panorámica</PresentationFormat>
  <Paragraphs>164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Arial</vt:lpstr>
      <vt:lpstr>Calibri</vt:lpstr>
      <vt:lpstr>Century Gothic</vt:lpstr>
      <vt:lpstr>Neue Haas Grotesk Text Pro</vt:lpstr>
      <vt:lpstr>Symbol</vt:lpstr>
      <vt:lpstr>Wingdings 3</vt:lpstr>
      <vt:lpstr>Dune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Gary Grentz Arana</dc:creator>
  <cp:lastModifiedBy>juan.quispe@gmail.com</cp:lastModifiedBy>
  <cp:revision>16</cp:revision>
  <dcterms:created xsi:type="dcterms:W3CDTF">2025-09-05T19:45:03Z</dcterms:created>
  <dcterms:modified xsi:type="dcterms:W3CDTF">2025-09-06T18:43:28Z</dcterms:modified>
</cp:coreProperties>
</file>